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5" r:id="rId6"/>
    <p:sldId id="278" r:id="rId7"/>
    <p:sldId id="288" r:id="rId8"/>
    <p:sldId id="287" r:id="rId9"/>
    <p:sldId id="261" r:id="rId10"/>
    <p:sldId id="290" r:id="rId11"/>
    <p:sldId id="284" r:id="rId12"/>
    <p:sldId id="260" r:id="rId13"/>
    <p:sldId id="281" r:id="rId14"/>
    <p:sldId id="283" r:id="rId15"/>
    <p:sldId id="286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1EE"/>
    <a:srgbClr val="A5A5A5"/>
    <a:srgbClr val="BEB9AA"/>
    <a:srgbClr val="C0C9C2"/>
    <a:srgbClr val="AA9D92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vi-VN"/>
              <a:t>Bấm để sửa kiểu tiêu đề Bản cái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vi-VN"/>
              <a:t>Bấm để sửa kiểu tiêu đề Bản cái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vi-VN"/>
              <a:t>Bấm để sửa kiểu tiêu đề Bản cái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vi-VN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Bấm để chỉnh sửa kiểu văn bản của Bản cái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invGray">
      <p:bgPr>
        <a:gradFill flip="none" rotWithShape="1">
          <a:gsLst>
            <a:gs pos="14698">
              <a:srgbClr val="F2F1EE"/>
            </a:gs>
            <a:gs pos="49654">
              <a:srgbClr val="F2F1EF"/>
            </a:gs>
            <a:gs pos="0">
              <a:schemeClr val="accent3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17081"/>
            <a:ext cx="3222058" cy="964620"/>
          </a:xfrm>
        </p:spPr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Nhúng</a:t>
            </a:r>
            <a:endParaRPr lang="en-US" dirty="0"/>
          </a:p>
          <a:p>
            <a:r>
              <a:rPr lang="en-US" dirty="0"/>
              <a:t>July 25, 2024</a:t>
            </a:r>
          </a:p>
          <a:p>
            <a:r>
              <a:rPr lang="en-US" dirty="0"/>
              <a:t>Khoa </a:t>
            </a:r>
            <a:r>
              <a:rPr lang="en-US" dirty="0" err="1"/>
              <a:t>Điện</a:t>
            </a:r>
            <a:r>
              <a:rPr lang="en-US" dirty="0"/>
              <a:t> –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edoka One" panose="02000000000000000000" pitchFamily="2" charset="0"/>
              </a:rPr>
              <a:t>Smart Lamp</a:t>
            </a:r>
          </a:p>
        </p:txBody>
      </p:sp>
      <p:pic>
        <p:nvPicPr>
          <p:cNvPr id="14" name="Chỗ dành sẵn cho Hình ảnh 13">
            <a:extLst>
              <a:ext uri="{FF2B5EF4-FFF2-40B4-BE49-F238E27FC236}">
                <a16:creationId xmlns:a16="http://schemas.microsoft.com/office/drawing/2014/main" id="{3E5AF271-4483-BCDD-CF3A-6CB1224E1E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1395" b="113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6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21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bldLvl="3" advAuto="1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531E9CF-94A0-E943-E9FE-6AA5DBFE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66" y="1125104"/>
            <a:ext cx="3924300" cy="1182571"/>
          </a:xfrm>
        </p:spPr>
        <p:txBody>
          <a:bodyPr>
            <a:normAutofit/>
          </a:bodyPr>
          <a:lstStyle/>
          <a:p>
            <a:r>
              <a:rPr lang="en-US" sz="6600">
                <a:latin typeface="Fredoka One" panose="02000000000000000000" pitchFamily="2" charset="0"/>
              </a:rPr>
              <a:t>Program</a:t>
            </a:r>
            <a:endParaRPr lang="en-US" sz="6600" dirty="0">
              <a:latin typeface="Fredoka One" panose="02000000000000000000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755AB7-668E-DE13-0168-0086B0833E27}"/>
              </a:ext>
            </a:extLst>
          </p:cNvPr>
          <p:cNvSpPr txBox="1">
            <a:spLocks/>
          </p:cNvSpPr>
          <p:nvPr/>
        </p:nvSpPr>
        <p:spPr>
          <a:xfrm>
            <a:off x="689133" y="4287748"/>
            <a:ext cx="3154680" cy="228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MySQL</a:t>
            </a:r>
          </a:p>
          <a:p>
            <a:pPr>
              <a:defRPr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endParaRPr lang="en-US" sz="2000" dirty="0">
              <a:solidFill>
                <a:srgbClr val="C0C9C2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20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endParaRPr lang="en-US" sz="20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0F7A9BCF-DD3F-D1E0-327C-88A53204E834}"/>
              </a:ext>
            </a:extLst>
          </p:cNvPr>
          <p:cNvSpPr txBox="1">
            <a:spLocks/>
          </p:cNvSpPr>
          <p:nvPr/>
        </p:nvSpPr>
        <p:spPr>
          <a:xfrm>
            <a:off x="4541520" y="4298212"/>
            <a:ext cx="3154680" cy="1882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Web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đất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sz="2000" dirty="0">
              <a:solidFill>
                <a:srgbClr val="C0C9C2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4A437BDC-3268-6FB5-88E1-DE0419EDB70F}"/>
              </a:ext>
            </a:extLst>
          </p:cNvPr>
          <p:cNvSpPr txBox="1">
            <a:spLocks/>
          </p:cNvSpPr>
          <p:nvPr/>
        </p:nvSpPr>
        <p:spPr>
          <a:xfrm>
            <a:off x="8393907" y="4283932"/>
            <a:ext cx="3154681" cy="1847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Main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000" dirty="0">
              <a:solidFill>
                <a:srgbClr val="C0C9C2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LCD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DE27BFD1-56C1-161E-14BC-B73DA613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886" y="495301"/>
            <a:ext cx="6780104" cy="29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A931-F348-4A41-A5F4-69657F3C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30" y="539225"/>
            <a:ext cx="3924300" cy="1630043"/>
          </a:xfrm>
        </p:spPr>
        <p:txBody>
          <a:bodyPr/>
          <a:lstStyle/>
          <a:p>
            <a:r>
              <a:rPr lang="en-US">
                <a:latin typeface="Fredoka One" panose="02000000000000000000" pitchFamily="2" charset="0"/>
              </a:rPr>
              <a:t>Demo</a:t>
            </a:r>
            <a:endParaRPr lang="en-US" dirty="0">
              <a:latin typeface="Fredoka One" panose="02000000000000000000" pitchFamily="2" charset="0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2B9F6496-5CCE-8B4A-E288-79A293B5A5C5}"/>
              </a:ext>
            </a:extLst>
          </p:cNvPr>
          <p:cNvSpPr/>
          <p:nvPr/>
        </p:nvSpPr>
        <p:spPr>
          <a:xfrm>
            <a:off x="8135058" y="1801057"/>
            <a:ext cx="2900184" cy="865763"/>
          </a:xfrm>
          <a:custGeom>
            <a:avLst/>
            <a:gdLst/>
            <a:ahLst/>
            <a:cxnLst/>
            <a:rect l="l" t="t" r="r" b="b"/>
            <a:pathLst>
              <a:path w="3395204" h="1049427">
                <a:moveTo>
                  <a:pt x="0" y="0"/>
                </a:moveTo>
                <a:lnTo>
                  <a:pt x="3395205" y="0"/>
                </a:lnTo>
                <a:lnTo>
                  <a:pt x="3395205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CA7D113-1723-D42D-5003-167A0179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758" y="2047672"/>
            <a:ext cx="4939242" cy="49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398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105" y="1680805"/>
            <a:ext cx="5457217" cy="34963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 thiết kế và xây dựng được mô hình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thông minh theo mục tiêu ban đầu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 là một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 kiến thức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nhúng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và xây dựng mô hình thực, chúng em đã củng cố và bổ sung thêm được nhiều kỹ năng cũng như kiến thức thực sự hữu ích.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hạn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 khăn ban đầu khi lựa chọn các chức năng cho mô hình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thông minh. Dành nhiều thời gian cho việc tự học và tìm hiểu các kiến thức mới về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kết nối hệ thống với </a:t>
            </a:r>
            <a:r>
              <a:rPr lang="vi-VN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webserver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vi-VN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CFCD64F-649B-84B5-C0C6-1F54B8D16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5" y="340190"/>
            <a:ext cx="3935647" cy="1340615"/>
          </a:xfrm>
        </p:spPr>
        <p:txBody>
          <a:bodyPr/>
          <a:lstStyle/>
          <a:p>
            <a:r>
              <a:rPr lang="en-US" sz="6000">
                <a:latin typeface="Fredoka One" panose="02000000000000000000" pitchFamily="2" charset="0"/>
              </a:rPr>
              <a:t>Demo</a:t>
            </a:r>
            <a:endParaRPr lang="en-US" sz="6000" dirty="0">
              <a:latin typeface="Fredoka One" panose="02000000000000000000" pitchFamily="2" charset="0"/>
            </a:endParaRPr>
          </a:p>
        </p:txBody>
      </p:sp>
      <p:pic>
        <p:nvPicPr>
          <p:cNvPr id="5" name="Chỗ dành sẵn cho Hình ảnh 4">
            <a:extLst>
              <a:ext uri="{FF2B5EF4-FFF2-40B4-BE49-F238E27FC236}">
                <a16:creationId xmlns:a16="http://schemas.microsoft.com/office/drawing/2014/main" id="{10136BEE-9E31-8A33-9DC3-C9A6C2131A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645" b="1164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Chỗ dành sẵn cho Hình ảnh 9">
            <a:extLst>
              <a:ext uri="{FF2B5EF4-FFF2-40B4-BE49-F238E27FC236}">
                <a16:creationId xmlns:a16="http://schemas.microsoft.com/office/drawing/2014/main" id="{FC204404-4532-3FB1-943C-6CFC225BE5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4228" r="1422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 advAuto="1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2F1EE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7">
            <a:extLst>
              <a:ext uri="{FF2B5EF4-FFF2-40B4-BE49-F238E27FC236}">
                <a16:creationId xmlns:a16="http://schemas.microsoft.com/office/drawing/2014/main" id="{5F52F31B-A740-C1B5-61D8-A03EC5C5EEB9}"/>
              </a:ext>
            </a:extLst>
          </p:cNvPr>
          <p:cNvSpPr txBox="1"/>
          <p:nvPr/>
        </p:nvSpPr>
        <p:spPr>
          <a:xfrm>
            <a:off x="2372465" y="1736805"/>
            <a:ext cx="7447070" cy="1692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9600">
                <a:solidFill>
                  <a:schemeClr val="bg1">
                    <a:lumMod val="50000"/>
                  </a:schemeClr>
                </a:solidFill>
                <a:latin typeface="Fredoka One Bold"/>
              </a:rPr>
              <a:t>THANK YOU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21ED0DBC-8937-CAD2-B69B-B3D5621D2343}"/>
              </a:ext>
            </a:extLst>
          </p:cNvPr>
          <p:cNvSpPr txBox="1"/>
          <p:nvPr/>
        </p:nvSpPr>
        <p:spPr>
          <a:xfrm>
            <a:off x="3419809" y="3429000"/>
            <a:ext cx="535238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Nunito Bold"/>
              </a:rPr>
              <a:t>Linh, Bac and Dung’s lamp</a:t>
            </a:r>
          </a:p>
        </p:txBody>
      </p:sp>
    </p:spTree>
    <p:extLst>
      <p:ext uri="{BB962C8B-B14F-4D97-AF65-F5344CB8AC3E}">
        <p14:creationId xmlns:p14="http://schemas.microsoft.com/office/powerpoint/2010/main" val="196329931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2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01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Chủ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đề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02 Lý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thuyết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03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Hệ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thống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04 </a:t>
            </a:r>
            <a:r>
              <a:rPr lang="en-US" sz="2000" b="0" i="0" dirty="0" err="1">
                <a:solidFill>
                  <a:schemeClr val="tx2">
                    <a:lumMod val="50000"/>
                  </a:schemeClr>
                </a:solidFill>
                <a:effectLst/>
              </a:rPr>
              <a:t>Chương</a:t>
            </a:r>
            <a:r>
              <a:rPr lang="en-US" sz="2000" b="0" i="0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r>
              <a:rPr lang="en-US" sz="2000" b="0" i="0" dirty="0" err="1">
                <a:solidFill>
                  <a:schemeClr val="tx2">
                    <a:lumMod val="50000"/>
                  </a:schemeClr>
                </a:solidFill>
                <a:effectLst/>
              </a:rPr>
              <a:t>trình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05 Demo</a:t>
            </a:r>
          </a:p>
          <a:p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34" y="539225"/>
            <a:ext cx="3924300" cy="2434386"/>
          </a:xfrm>
        </p:spPr>
        <p:txBody>
          <a:bodyPr anchor="ctr">
            <a:normAutofit/>
          </a:bodyPr>
          <a:lstStyle/>
          <a:p>
            <a:r>
              <a:rPr lang="en-US">
                <a:latin typeface="Fredoka One" panose="02000000000000000000" pitchFamily="2" charset="0"/>
              </a:rPr>
              <a:t>Content</a:t>
            </a:r>
            <a:endParaRPr lang="en-US" dirty="0">
              <a:latin typeface="Fredok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1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3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5" advAuto="1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3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65137"/>
            <a:ext cx="3935647" cy="1830194"/>
          </a:xfrm>
        </p:spPr>
        <p:txBody>
          <a:bodyPr/>
          <a:lstStyle/>
          <a:p>
            <a:r>
              <a:rPr lang="en-US" sz="3200" dirty="0"/>
              <a:t>“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r>
              <a:rPr lang="en-US" sz="3200" dirty="0"/>
              <a:t> </a:t>
            </a:r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đèn</a:t>
            </a:r>
            <a:r>
              <a:rPr lang="en-US" sz="3200" dirty="0"/>
              <a:t> </a:t>
            </a:r>
            <a:r>
              <a:rPr lang="en-US" sz="3200" dirty="0" err="1"/>
              <a:t>thông</a:t>
            </a:r>
            <a:r>
              <a:rPr lang="en-US" sz="3200" dirty="0"/>
              <a:t> </a:t>
            </a:r>
            <a:r>
              <a:rPr lang="en-US" sz="3200" dirty="0" err="1"/>
              <a:t>minh</a:t>
            </a:r>
            <a:r>
              <a:rPr lang="en-US" sz="3200" dirty="0"/>
              <a:t>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047" y="2295331"/>
            <a:ext cx="3924300" cy="3946849"/>
          </a:xfrm>
        </p:spPr>
        <p:txBody>
          <a:bodyPr>
            <a:normAutofit/>
          </a:bodyPr>
          <a:lstStyle/>
          <a:p>
            <a:r>
              <a:rPr lang="vi-VN" dirty="0"/>
              <a:t>Thiết kế và chế tạo một hệ thống </a:t>
            </a:r>
            <a:r>
              <a:rPr lang="en-US" dirty="0" err="1"/>
              <a:t>đèn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vi-VN" dirty="0"/>
              <a:t> dựa trên các công nghệ IOT</a:t>
            </a:r>
            <a:r>
              <a:rPr lang="en-US" dirty="0"/>
              <a:t>. </a:t>
            </a:r>
            <a:r>
              <a:rPr lang="vi-VN" dirty="0" err="1"/>
              <a:t>IoT</a:t>
            </a:r>
            <a:r>
              <a:rPr lang="vi-VN" dirty="0"/>
              <a:t> đã trở thành một phần không thể thiếu của cuộc sống hiện đại, giúp kết nối các thiết bị và hệ thống với nhau thông qua </a:t>
            </a:r>
            <a:r>
              <a:rPr lang="vi-VN" dirty="0" err="1"/>
              <a:t>internet</a:t>
            </a:r>
            <a:r>
              <a:rPr lang="vi-VN" dirty="0"/>
              <a:t>, tạo ra những giải pháp mới cho cuộc sống hàng ngày</a:t>
            </a:r>
            <a:endParaRPr lang="en-US" dirty="0"/>
          </a:p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, x</a:t>
            </a:r>
            <a:r>
              <a:rPr lang="vi-VN" dirty="0"/>
              <a:t>ử lí các bài toán về một hệ thống nhà thông minh</a:t>
            </a:r>
          </a:p>
        </p:txBody>
      </p:sp>
      <p:pic>
        <p:nvPicPr>
          <p:cNvPr id="17" name="Chỗ dành sẵn cho Hình ảnh 16">
            <a:extLst>
              <a:ext uri="{FF2B5EF4-FFF2-40B4-BE49-F238E27FC236}">
                <a16:creationId xmlns:a16="http://schemas.microsoft.com/office/drawing/2014/main" id="{F2095C3A-B05C-AAFE-8FFB-988EB1C467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378" r="4378"/>
          <a:stretch>
            <a:fillRect/>
          </a:stretch>
        </p:blipFill>
        <p:spPr/>
      </p:pic>
      <p:pic>
        <p:nvPicPr>
          <p:cNvPr id="22" name="Chỗ dành sẵn cho Hình ảnh 21">
            <a:extLst>
              <a:ext uri="{FF2B5EF4-FFF2-40B4-BE49-F238E27FC236}">
                <a16:creationId xmlns:a16="http://schemas.microsoft.com/office/drawing/2014/main" id="{83A37A3F-3729-A413-61AA-062B0604474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4378" r="4378"/>
          <a:stretch>
            <a:fillRect/>
          </a:stretch>
        </p:blipFill>
        <p:spPr/>
      </p:pic>
      <p:pic>
        <p:nvPicPr>
          <p:cNvPr id="20" name="Chỗ dành sẵn cho Hình ảnh 19">
            <a:extLst>
              <a:ext uri="{FF2B5EF4-FFF2-40B4-BE49-F238E27FC236}">
                <a16:creationId xmlns:a16="http://schemas.microsoft.com/office/drawing/2014/main" id="{04E1EF0E-BA64-33F4-052C-9B295A8867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l="240" t="25978" r="-240" b="11618"/>
          <a:stretch/>
        </p:blipFill>
        <p:spPr>
          <a:xfrm>
            <a:off x="6210300" y="465138"/>
            <a:ext cx="4953000" cy="3090862"/>
          </a:xfrm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uiExpand="1" build="p" bldLvl="5" advAuto="1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EBE147A-9B99-4FFD-BC53-05C5BD025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620" y="5264237"/>
            <a:ext cx="2106985" cy="711200"/>
          </a:xfrm>
        </p:spPr>
        <p:txBody>
          <a:bodyPr/>
          <a:lstStyle/>
          <a:p>
            <a:pPr algn="ctr"/>
            <a:r>
              <a:rPr lang="en-US"/>
              <a:t>Lê Thị Hoàng Bắc</a:t>
            </a:r>
          </a:p>
          <a:p>
            <a:pPr algn="ctr"/>
            <a:r>
              <a:rPr lang="en-US"/>
              <a:t>21010469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8CF967-AF84-4550-882F-01B6C8B02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39425" y="5264237"/>
            <a:ext cx="1866900" cy="711200"/>
          </a:xfrm>
        </p:spPr>
        <p:txBody>
          <a:bodyPr/>
          <a:lstStyle/>
          <a:p>
            <a:pPr algn="ctr"/>
            <a:r>
              <a:rPr lang="en-US"/>
              <a:t>Vũ Thị Linh</a:t>
            </a:r>
          </a:p>
          <a:p>
            <a:pPr algn="ctr"/>
            <a:r>
              <a:rPr lang="en-US"/>
              <a:t>21010474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A6C2C2-4BD8-4FEE-965C-BE8235FB38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63563" y="5264237"/>
            <a:ext cx="1988487" cy="711200"/>
          </a:xfrm>
        </p:spPr>
        <p:txBody>
          <a:bodyPr/>
          <a:lstStyle/>
          <a:p>
            <a:pPr algn="ctr"/>
            <a:r>
              <a:rPr lang="en-US"/>
              <a:t>Khổng Thị Dung</a:t>
            </a:r>
          </a:p>
          <a:p>
            <a:pPr algn="ctr"/>
            <a:r>
              <a:rPr lang="en-US"/>
              <a:t>21012374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F7E2B50-41CF-47DF-94E2-23B31B1BE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82601" y="5264237"/>
            <a:ext cx="3139524" cy="711200"/>
          </a:xfrm>
        </p:spPr>
        <p:txBody>
          <a:bodyPr/>
          <a:lstStyle/>
          <a:p>
            <a:pPr algn="ctr"/>
            <a:r>
              <a:rPr lang="en-US" dirty="0"/>
              <a:t>TS.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Thanh</a:t>
            </a:r>
          </a:p>
          <a:p>
            <a:pPr algn="ctr"/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208FE-0220-403B-8209-06D9990EA4C9}" type="datetime1">
              <a:rPr lang="en-US" smtClean="0"/>
              <a:pPr/>
              <a:t>7/22/2024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Chỗ dành sẵn cho Hình ảnh 8">
            <a:extLst>
              <a:ext uri="{FF2B5EF4-FFF2-40B4-BE49-F238E27FC236}">
                <a16:creationId xmlns:a16="http://schemas.microsoft.com/office/drawing/2014/main" id="{CC3E032F-44B0-7732-42CB-A2B9303B955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140" r="17140"/>
          <a:stretch>
            <a:fillRect/>
          </a:stretch>
        </p:blipFill>
        <p:spPr>
          <a:xfrm>
            <a:off x="1001675" y="1851471"/>
            <a:ext cx="1909828" cy="2901221"/>
          </a:xfrm>
          <a:prstGeom prst="rect">
            <a:avLst/>
          </a:prstGeom>
        </p:spPr>
      </p:pic>
      <p:pic>
        <p:nvPicPr>
          <p:cNvPr id="13" name="Chỗ dành sẵn cho Hình ảnh 12">
            <a:extLst>
              <a:ext uri="{FF2B5EF4-FFF2-40B4-BE49-F238E27FC236}">
                <a16:creationId xmlns:a16="http://schemas.microsoft.com/office/drawing/2014/main" id="{4A1A16AE-9D02-A67A-A43D-B21DB2239F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7140" r="17140"/>
          <a:stretch>
            <a:fillRect/>
          </a:stretch>
        </p:blipFill>
        <p:spPr>
          <a:xfrm>
            <a:off x="3839425" y="1851472"/>
            <a:ext cx="1874874" cy="2901220"/>
          </a:xfrm>
          <a:prstGeom prst="rect">
            <a:avLst/>
          </a:prstGeom>
        </p:spPr>
      </p:pic>
      <p:pic>
        <p:nvPicPr>
          <p:cNvPr id="17" name="Chỗ dành sẵn cho Hình ảnh 16">
            <a:extLst>
              <a:ext uri="{FF2B5EF4-FFF2-40B4-BE49-F238E27FC236}">
                <a16:creationId xmlns:a16="http://schemas.microsoft.com/office/drawing/2014/main" id="{36EB5D68-50B9-2647-62FD-FA0BD5A88E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7140" r="17140"/>
          <a:stretch>
            <a:fillRect/>
          </a:stretch>
        </p:blipFill>
        <p:spPr>
          <a:xfrm>
            <a:off x="6677176" y="1851472"/>
            <a:ext cx="1874874" cy="2848123"/>
          </a:xfrm>
          <a:prstGeom prst="rect">
            <a:avLst/>
          </a:prstGeom>
        </p:spPr>
      </p:pic>
      <p:sp>
        <p:nvSpPr>
          <p:cNvPr id="38" name="Title 9">
            <a:extLst>
              <a:ext uri="{FF2B5EF4-FFF2-40B4-BE49-F238E27FC236}">
                <a16:creationId xmlns:a16="http://schemas.microsoft.com/office/drawing/2014/main" id="{03974375-98D0-C521-0B43-284D1396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1" y="651507"/>
            <a:ext cx="2411486" cy="1005839"/>
          </a:xfrm>
        </p:spPr>
        <p:txBody>
          <a:bodyPr/>
          <a:lstStyle/>
          <a:p>
            <a:r>
              <a:rPr lang="en-US" dirty="0">
                <a:latin typeface="Fredoka One" panose="02000000000000000000" pitchFamily="2" charset="0"/>
              </a:rPr>
              <a:t>Team</a:t>
            </a:r>
          </a:p>
        </p:txBody>
      </p:sp>
      <p:pic>
        <p:nvPicPr>
          <p:cNvPr id="5" name="Chỗ dành sẵn cho Hình ảnh 4">
            <a:extLst>
              <a:ext uri="{FF2B5EF4-FFF2-40B4-BE49-F238E27FC236}">
                <a16:creationId xmlns:a16="http://schemas.microsoft.com/office/drawing/2014/main" id="{73322104-6135-D57B-B167-286AC96823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693" r="693"/>
          <a:stretch>
            <a:fillRect/>
          </a:stretch>
        </p:blipFill>
        <p:spPr>
          <a:xfrm>
            <a:off x="9514926" y="1851471"/>
            <a:ext cx="1874874" cy="2848123"/>
          </a:xfrm>
        </p:spPr>
      </p:pic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3" grpId="0" uiExpand="1" build="p"/>
      <p:bldP spid="24" grpId="0" uiExpand="1" build="p"/>
      <p:bldP spid="26" grpId="0" uiExpand="1" build="p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337A410A-915C-C1BD-382E-6F1A3C78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81" y="346066"/>
            <a:ext cx="4980271" cy="1235351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Fredoka One" panose="02000000000000000000" pitchFamily="2" charset="0"/>
              </a:rPr>
              <a:t>Smart</a:t>
            </a:r>
            <a:r>
              <a:rPr lang="en-US" sz="5400" dirty="0">
                <a:latin typeface="Fredoka One" panose="02000000000000000000" pitchFamily="2" charset="0"/>
              </a:rPr>
              <a:t> </a:t>
            </a:r>
            <a:r>
              <a:rPr lang="en-US" sz="6000" dirty="0">
                <a:latin typeface="Fredoka One" panose="02000000000000000000" pitchFamily="2" charset="0"/>
              </a:rPr>
              <a:t>Lamp</a:t>
            </a:r>
            <a:r>
              <a:rPr lang="en-US" sz="5400" dirty="0">
                <a:latin typeface="Fredoka One" panose="02000000000000000000" pitchFamily="2" charset="0"/>
              </a:rPr>
              <a:t>?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AB781DC5-757C-18EE-82BB-D6302DCEE1BD}"/>
              </a:ext>
            </a:extLst>
          </p:cNvPr>
          <p:cNvSpPr txBox="1"/>
          <p:nvPr/>
        </p:nvSpPr>
        <p:spPr>
          <a:xfrm>
            <a:off x="570718" y="1070043"/>
            <a:ext cx="2600499" cy="2550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1000">
                <a:solidFill>
                  <a:srgbClr val="E6E6E7"/>
                </a:solidFill>
              </a:rPr>
              <a:t>01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86AB9951-6E7B-DC78-3646-CC1976AADC83}"/>
              </a:ext>
            </a:extLst>
          </p:cNvPr>
          <p:cNvSpPr txBox="1"/>
          <p:nvPr/>
        </p:nvSpPr>
        <p:spPr>
          <a:xfrm>
            <a:off x="607168" y="3276490"/>
            <a:ext cx="2346096" cy="261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1000">
                <a:solidFill>
                  <a:srgbClr val="E6E6E7"/>
                </a:solidFill>
              </a:rPr>
              <a:t>03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A2F1C1A7-0122-3017-B218-60D24BC60CDC}"/>
              </a:ext>
            </a:extLst>
          </p:cNvPr>
          <p:cNvSpPr txBox="1"/>
          <p:nvPr/>
        </p:nvSpPr>
        <p:spPr>
          <a:xfrm>
            <a:off x="6279014" y="1280779"/>
            <a:ext cx="2346096" cy="261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1000">
                <a:solidFill>
                  <a:srgbClr val="E6E6E7"/>
                </a:solidFill>
              </a:rPr>
              <a:t>02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CF41F96A-7680-B303-9C60-3ADF06DD9CE6}"/>
              </a:ext>
            </a:extLst>
          </p:cNvPr>
          <p:cNvSpPr txBox="1"/>
          <p:nvPr/>
        </p:nvSpPr>
        <p:spPr>
          <a:xfrm>
            <a:off x="6279014" y="3429000"/>
            <a:ext cx="2346096" cy="261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1000">
                <a:solidFill>
                  <a:srgbClr val="E6E6E7"/>
                </a:solidFill>
              </a:rPr>
              <a:t>04</a:t>
            </a:r>
          </a:p>
        </p:txBody>
      </p:sp>
      <p:sp>
        <p:nvSpPr>
          <p:cNvPr id="30" name="TextBox 104">
            <a:extLst>
              <a:ext uri="{FF2B5EF4-FFF2-40B4-BE49-F238E27FC236}">
                <a16:creationId xmlns:a16="http://schemas.microsoft.com/office/drawing/2014/main" id="{3EE299D2-2345-2B07-60C9-378ACDE9B927}"/>
              </a:ext>
            </a:extLst>
          </p:cNvPr>
          <p:cNvSpPr txBox="1"/>
          <p:nvPr/>
        </p:nvSpPr>
        <p:spPr>
          <a:xfrm>
            <a:off x="581227" y="2701974"/>
            <a:ext cx="3543301" cy="145405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28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Lamp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xa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giọng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104">
            <a:extLst>
              <a:ext uri="{FF2B5EF4-FFF2-40B4-BE49-F238E27FC236}">
                <a16:creationId xmlns:a16="http://schemas.microsoft.com/office/drawing/2014/main" id="{6C43BDB3-3886-D898-989A-5F76160A9877}"/>
              </a:ext>
            </a:extLst>
          </p:cNvPr>
          <p:cNvSpPr txBox="1"/>
          <p:nvPr/>
        </p:nvSpPr>
        <p:spPr>
          <a:xfrm>
            <a:off x="607168" y="4877727"/>
            <a:ext cx="3543301" cy="145405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104">
            <a:extLst>
              <a:ext uri="{FF2B5EF4-FFF2-40B4-BE49-F238E27FC236}">
                <a16:creationId xmlns:a16="http://schemas.microsoft.com/office/drawing/2014/main" id="{79274119-16F3-D3CA-B766-7500F1EF1CD9}"/>
              </a:ext>
            </a:extLst>
          </p:cNvPr>
          <p:cNvSpPr txBox="1"/>
          <p:nvPr/>
        </p:nvSpPr>
        <p:spPr>
          <a:xfrm>
            <a:off x="6408717" y="5083659"/>
            <a:ext cx="3543301" cy="145405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Tiềm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vi-VN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thông minh sẽ ngày càng trở nên hiện đại và thông minh hơn (AI. khả năng kết nối, giá thành)</a:t>
            </a:r>
          </a:p>
        </p:txBody>
      </p:sp>
      <p:sp>
        <p:nvSpPr>
          <p:cNvPr id="33" name="TextBox 104">
            <a:extLst>
              <a:ext uri="{FF2B5EF4-FFF2-40B4-BE49-F238E27FC236}">
                <a16:creationId xmlns:a16="http://schemas.microsoft.com/office/drawing/2014/main" id="{3BB5286C-FF2E-9684-575A-C2EAA52B011E}"/>
              </a:ext>
            </a:extLst>
          </p:cNvPr>
          <p:cNvSpPr txBox="1"/>
          <p:nvPr/>
        </p:nvSpPr>
        <p:spPr>
          <a:xfrm>
            <a:off x="6279014" y="2920319"/>
            <a:ext cx="3543301" cy="145405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gười</a:t>
            </a:r>
            <a:r>
              <a:rPr lang="vi-VN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dùng có thể điều khiển và giám sát các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nhà từ bất kỳ đâu, chỉ cần có kết nối </a:t>
            </a:r>
            <a:r>
              <a:rPr lang="vi-VN" sz="1400" dirty="0" err="1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vi-VN" sz="1400" dirty="0">
                <a:solidFill>
                  <a:srgbClr val="282B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6C5A06-4366-051F-19D9-830DFF70E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56"/>
          <a:stretch/>
        </p:blipFill>
        <p:spPr bwMode="auto">
          <a:xfrm>
            <a:off x="8871538" y="-427927"/>
            <a:ext cx="3320462" cy="305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30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409" y="0"/>
            <a:ext cx="6358241" cy="1355724"/>
          </a:xfrm>
        </p:spPr>
        <p:txBody>
          <a:bodyPr/>
          <a:lstStyle/>
          <a:p>
            <a:r>
              <a:rPr lang="en-US"/>
              <a:t>What we need to use?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6CFC83F3-D4C4-4B7D-D34D-73232473E485}"/>
              </a:ext>
            </a:extLst>
          </p:cNvPr>
          <p:cNvSpPr txBox="1"/>
          <p:nvPr/>
        </p:nvSpPr>
        <p:spPr>
          <a:xfrm>
            <a:off x="6693845" y="3889008"/>
            <a:ext cx="4930707" cy="244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Stuido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Webserver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webserver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Visual Studio Code - YouTube">
            <a:extLst>
              <a:ext uri="{FF2B5EF4-FFF2-40B4-BE49-F238E27FC236}">
                <a16:creationId xmlns:a16="http://schemas.microsoft.com/office/drawing/2014/main" id="{795DA5BE-333C-E8C3-4C6D-771C0BC89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60" y="1199986"/>
            <a:ext cx="2334476" cy="22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Hình ảnh 1" descr="Raspberry Pi 4 Model B">
            <a:extLst>
              <a:ext uri="{FF2B5EF4-FFF2-40B4-BE49-F238E27FC236}">
                <a16:creationId xmlns:a16="http://schemas.microsoft.com/office/drawing/2014/main" id="{CC456C66-D01F-72C4-A654-E0B09CCB7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 b="17183"/>
          <a:stretch/>
        </p:blipFill>
        <p:spPr bwMode="auto">
          <a:xfrm>
            <a:off x="3600659" y="1199986"/>
            <a:ext cx="2333213" cy="22290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65E99E33-C570-ED95-51DF-387C8886A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60" y="3889008"/>
            <a:ext cx="2334476" cy="2229012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A53E701A-E53F-4A24-B0A2-AD664DE5C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396" y="3889008"/>
            <a:ext cx="2334476" cy="2229012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7B485E3-7E61-D9DA-DF45-4CA4CF5B6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7" b="21341"/>
          <a:stretch/>
        </p:blipFill>
        <p:spPr bwMode="auto">
          <a:xfrm>
            <a:off x="6803079" y="1092875"/>
            <a:ext cx="4152900" cy="24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" accel="100000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473F958-DBBF-27FE-7127-9341CEA11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4EE796A-48D3-9C95-1B40-953962FC485F}"/>
              </a:ext>
            </a:extLst>
          </p:cNvPr>
          <p:cNvSpPr txBox="1">
            <a:spLocks/>
          </p:cNvSpPr>
          <p:nvPr/>
        </p:nvSpPr>
        <p:spPr>
          <a:xfrm>
            <a:off x="629866" y="3850716"/>
            <a:ext cx="3197066" cy="27956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dirty="0" err="1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Khối</a:t>
            </a:r>
            <a:r>
              <a:rPr lang="en-US" sz="24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 </a:t>
            </a:r>
            <a:r>
              <a:rPr lang="en-US" sz="2400" dirty="0" err="1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thiết</a:t>
            </a:r>
            <a:r>
              <a:rPr lang="en-US" sz="24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 </a:t>
            </a:r>
            <a:r>
              <a:rPr lang="en-US" sz="2400" dirty="0" err="1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bị</a:t>
            </a:r>
            <a:endParaRPr lang="en-US" sz="24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>
              <a:defRPr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endParaRPr lang="en-US" sz="2000" dirty="0">
              <a:solidFill>
                <a:srgbClr val="C0C9C2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20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endParaRPr lang="en-US" sz="20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4" name="Content Placeholder 24">
            <a:extLst>
              <a:ext uri="{FF2B5EF4-FFF2-40B4-BE49-F238E27FC236}">
                <a16:creationId xmlns:a16="http://schemas.microsoft.com/office/drawing/2014/main" id="{C5C5C4C1-5171-7C09-400A-BFC33D556F67}"/>
              </a:ext>
            </a:extLst>
          </p:cNvPr>
          <p:cNvSpPr txBox="1">
            <a:spLocks/>
          </p:cNvSpPr>
          <p:nvPr/>
        </p:nvSpPr>
        <p:spPr>
          <a:xfrm>
            <a:off x="4497467" y="3850716"/>
            <a:ext cx="3197065" cy="2719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200" dirty="0" err="1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Khối</a:t>
            </a:r>
            <a:r>
              <a:rPr lang="en-US" sz="22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 </a:t>
            </a:r>
            <a:r>
              <a:rPr lang="en-US" sz="2200" dirty="0" err="1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xử</a:t>
            </a:r>
            <a:r>
              <a:rPr lang="en-US" sz="22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 </a:t>
            </a:r>
            <a:r>
              <a:rPr lang="en-US" sz="2200" dirty="0" err="1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lí</a:t>
            </a:r>
            <a:endParaRPr lang="en-US" sz="22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Raspberry Pi 4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endParaRPr lang="en-US" sz="2000" dirty="0">
              <a:solidFill>
                <a:srgbClr val="C0C9C2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000" dirty="0">
              <a:solidFill>
                <a:srgbClr val="C0C9C2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5">
            <a:extLst>
              <a:ext uri="{FF2B5EF4-FFF2-40B4-BE49-F238E27FC236}">
                <a16:creationId xmlns:a16="http://schemas.microsoft.com/office/drawing/2014/main" id="{E26D087D-73B2-A26A-9E0F-2A09367BE9E9}"/>
              </a:ext>
            </a:extLst>
          </p:cNvPr>
          <p:cNvSpPr txBox="1">
            <a:spLocks/>
          </p:cNvSpPr>
          <p:nvPr/>
        </p:nvSpPr>
        <p:spPr>
          <a:xfrm>
            <a:off x="8365067" y="3850716"/>
            <a:ext cx="3197067" cy="2719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200" dirty="0" err="1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Cảm</a:t>
            </a:r>
            <a:r>
              <a:rPr lang="en-US" sz="22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 </a:t>
            </a:r>
            <a:r>
              <a:rPr lang="en-US" sz="2200" dirty="0" err="1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biến</a:t>
            </a:r>
            <a:r>
              <a:rPr lang="en-US" sz="22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 &amp; Web</a:t>
            </a:r>
          </a:p>
          <a:p>
            <a:pPr>
              <a:lnSpc>
                <a:spcPct val="100000"/>
              </a:lnSpc>
              <a:defRPr/>
            </a:pP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sz="2000" dirty="0">
              <a:solidFill>
                <a:srgbClr val="C0C9C2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C0C9C2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sz="2000" dirty="0">
              <a:solidFill>
                <a:srgbClr val="C0C9C2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B597A33-1F51-3F00-C5E7-B75E2042D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4" y="282524"/>
            <a:ext cx="77533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D25A50B-BB2E-4F06-82AE-76A92D7CC3B8}"/>
              </a:ext>
            </a:extLst>
          </p:cNvPr>
          <p:cNvSpPr txBox="1"/>
          <p:nvPr/>
        </p:nvSpPr>
        <p:spPr>
          <a:xfrm>
            <a:off x="6239010" y="986141"/>
            <a:ext cx="5149850" cy="505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lvl="0">
              <a:lnSpc>
                <a:spcPct val="150000"/>
              </a:lnSpc>
              <a:spcBef>
                <a:spcPts val="0"/>
              </a:spcBef>
              <a:buNone/>
              <a:defRPr lang="en-US"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7C5C8E37-5AF4-4632-19FC-508C1EADD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1" y="1491600"/>
            <a:ext cx="8518044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1530D7F-9B5C-7795-CB4F-EE404243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85627" cy="1355724"/>
          </a:xfrm>
        </p:spPr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70AB983B-69B6-8E5A-290E-39E50346E58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548266" y="153035"/>
            <a:ext cx="5357734" cy="6551929"/>
          </a:xfr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Chủ đề Offic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522</TotalTime>
  <Words>655</Words>
  <Application>Microsoft Office PowerPoint</Application>
  <PresentationFormat>Màn hình rộng</PresentationFormat>
  <Paragraphs>73</Paragraphs>
  <Slides>13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21" baseType="lpstr">
      <vt:lpstr>Fredoka One Bold</vt:lpstr>
      <vt:lpstr>Nunito Bold</vt:lpstr>
      <vt:lpstr>Arial</vt:lpstr>
      <vt:lpstr>Biome Light</vt:lpstr>
      <vt:lpstr>Calibri</vt:lpstr>
      <vt:lpstr>Fredoka One</vt:lpstr>
      <vt:lpstr>Times New Roman</vt:lpstr>
      <vt:lpstr>Chủ đề Office</vt:lpstr>
      <vt:lpstr>Smart Lamp</vt:lpstr>
      <vt:lpstr>Content</vt:lpstr>
      <vt:lpstr>“Thiết kế mô hình hệ thống đèn thông minh”</vt:lpstr>
      <vt:lpstr>Team</vt:lpstr>
      <vt:lpstr>Smart Lamp?</vt:lpstr>
      <vt:lpstr>What we need to use?</vt:lpstr>
      <vt:lpstr>Bản trình bày PowerPoint</vt:lpstr>
      <vt:lpstr>Bản trình bày PowerPoint</vt:lpstr>
      <vt:lpstr>Flowchart</vt:lpstr>
      <vt:lpstr>Program</vt:lpstr>
      <vt:lpstr>Demo</vt:lpstr>
      <vt:lpstr>Demo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</dc:title>
  <dc:creator>Le Thi Hoang Bac</dc:creator>
  <cp:lastModifiedBy>Le Thi Hoang Bac</cp:lastModifiedBy>
  <cp:revision>10</cp:revision>
  <dcterms:created xsi:type="dcterms:W3CDTF">2023-11-13T11:42:15Z</dcterms:created>
  <dcterms:modified xsi:type="dcterms:W3CDTF">2024-07-22T15:55:36Z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